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6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3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25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5CD3-1645-464A-97C0-033183C5D464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A638B-D61F-4ED8-BC2B-189350B36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682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5CD3-1645-464A-97C0-033183C5D464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A638B-D61F-4ED8-BC2B-189350B36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305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5CD3-1645-464A-97C0-033183C5D464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A638B-D61F-4ED8-BC2B-189350B36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367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5CD3-1645-464A-97C0-033183C5D464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A638B-D61F-4ED8-BC2B-189350B36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042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5CD3-1645-464A-97C0-033183C5D464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A638B-D61F-4ED8-BC2B-189350B36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651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5CD3-1645-464A-97C0-033183C5D464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A638B-D61F-4ED8-BC2B-189350B36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820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5CD3-1645-464A-97C0-033183C5D464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A638B-D61F-4ED8-BC2B-189350B36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27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5CD3-1645-464A-97C0-033183C5D464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A638B-D61F-4ED8-BC2B-189350B36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988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5CD3-1645-464A-97C0-033183C5D464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A638B-D61F-4ED8-BC2B-189350B36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203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5CD3-1645-464A-97C0-033183C5D464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A638B-D61F-4ED8-BC2B-189350B36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372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5CD3-1645-464A-97C0-033183C5D464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A638B-D61F-4ED8-BC2B-189350B36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530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F5CD3-1645-464A-97C0-033183C5D464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A638B-D61F-4ED8-BC2B-189350B36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2935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h-TH" sz="7200" dirty="0" smtClean="0"/>
              <a:t>จรรยาบรรณวิศวกร</a:t>
            </a:r>
            <a:r>
              <a:rPr lang="en-US" sz="7200" dirty="0" smtClean="0"/>
              <a:t/>
            </a:r>
            <a:br>
              <a:rPr lang="en-US" sz="7200" dirty="0" smtClean="0"/>
            </a:b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h-TH" sz="4000" dirty="0" smtClean="0"/>
              <a:t>สมาคม</a:t>
            </a:r>
            <a:r>
              <a:rPr lang="th-TH" sz="4000" dirty="0" smtClean="0"/>
              <a:t>วิศวกรรมสถานแห่งประเทศไทย ในพระบรมราชูปถัมภ์</a:t>
            </a:r>
            <a:endParaRPr lang="en-US" sz="4000" dirty="0" smtClean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920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14599"/>
            <a:ext cx="10515600" cy="3662363"/>
          </a:xfrm>
        </p:spPr>
        <p:txBody>
          <a:bodyPr>
            <a:normAutofit fontScale="92500"/>
          </a:bodyPr>
          <a:lstStyle/>
          <a:p>
            <a:r>
              <a:rPr lang="th-TH" dirty="0"/>
              <a:t>ไม่รับค่าตอบแทนเป็นเงินหรือสิ่งอื่นใด จากผู้ว่าจ้างหลายรายในการให้บริการงานชิ้นเดียวกัน นอกจากจะได้รับอนุญาตจากผู้เกี่ยวข้องทุกฝ่ายแล้ว</a:t>
            </a:r>
          </a:p>
          <a:p>
            <a:r>
              <a:rPr lang="th-TH" dirty="0"/>
              <a:t>ไม่เรียก รับ หรือยอกรับทรัพย์สิน ของกำนัล หรือผลประโยชน์ใดๆ สำหรับตนหรือพวกพ้องของตนจากผู้รับเหมา ตัวแทนของผู้รับเหมา ผู้ขายวัสดุอุปกรณ์ หรือบุคคลอื่นที่เกี่ยวข้องกับงานที่ตนรับผิดชอบอยู่</a:t>
            </a:r>
          </a:p>
          <a:p>
            <a:r>
              <a:rPr lang="th-TH" dirty="0"/>
              <a:t>แนะนำผู้ว่าจ้างของตนให้จ้างผู้เชี่ยวชาญมาดำเนินการสิ่งที่เป็นประโยชน์ต่อผู้ว่าจ้างและให้ความร่วมมืออย่างเต็มที่</a:t>
            </a:r>
          </a:p>
          <a:p>
            <a:r>
              <a:rPr lang="th-TH" dirty="0"/>
              <a:t>ต้องเสนอผลการศึกษาโครงการตามความเป็นจริงทุกประการ โดยไม่มีการบิดเบือนใดๆ</a:t>
            </a:r>
          </a:p>
          <a:p>
            <a:r>
              <a:rPr lang="th-TH" dirty="0"/>
              <a:t>แจ้งให้ผู้ว่าจ้างของตนทราบทันทีถึงกิจกรรมใดๆ ซึ่งตนมีส่วนได้ส่วนเสียและอาจจะเป็นคู่แข่งหรือมีผลกระทบต่อธุรกิจของผู้ว่าจ้าง และต้องไม่ยอมให้ผลประโยชน์ของธุรกิจใดๆ มีอิทธิพลเหนือการตัดสินใจเกี่ยวกับงานที่ตนทำอยู่</a:t>
            </a:r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20958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latin typeface="Angsana New" panose="02020603050405020304" pitchFamily="18" charset="-34"/>
                <a:cs typeface="Angsana New" panose="02020603050405020304" pitchFamily="18" charset="-34"/>
              </a:rPr>
              <a:t>7. </a:t>
            </a:r>
            <a:r>
              <a:rPr lang="th-TH" smtClean="0"/>
              <a:t>วิศวกรต้องใช้ความรู้และความชำนาญในงานวิชาชีพอย่างซื่อตรง เพื่อผลประโยชน์ของผู้ว่าจ้างหรือลูกค้า ซึ่งตนปฏิบัติงานให้เสมือนเป็นตัวแทนที่ซื่อตรงหรือเป็นผู้ที่ได้รับความไว้วางใจ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326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4909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8. </a:t>
            </a:r>
            <a:r>
              <a:rPr lang="th-TH" dirty="0" smtClean="0"/>
              <a:t>วิศวกรพึงพัฒนาและเผยแพร่ความรู้ทางวิชาชีพของตนตลอดเวลาที่ประกอบวิชาชีพวิศวกรรม และให้ความสำคัญในการช่วยเหลือส่งเสริมเพื่อเพิ่มพูนความรู้และประสบการณ์ ให้แก่วิศวกรในความดูแลของตนอย่างจริงจัง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19899"/>
            <a:ext cx="10515600" cy="3872439"/>
          </a:xfrm>
        </p:spPr>
        <p:txBody>
          <a:bodyPr/>
          <a:lstStyle/>
          <a:p>
            <a:r>
              <a:rPr lang="th-TH" dirty="0" smtClean="0"/>
              <a:t>พัฒนาตนเองในด้านความรู้และความก้าวหน้าในวิชาชีพวิศวกรรม</a:t>
            </a:r>
          </a:p>
          <a:p>
            <a:r>
              <a:rPr lang="th-TH" dirty="0" smtClean="0"/>
              <a:t>เผยแพร่ความรู้วิชาชีพวิศวกรรม</a:t>
            </a:r>
          </a:p>
          <a:p>
            <a:r>
              <a:rPr lang="th-TH" dirty="0" smtClean="0"/>
              <a:t>ให้ความร่วมมือในการส่งเสริมวิชาชีพวิศวกรรม โดยการแลกเปลี่ยนข่าวสารความรู้และประสบการณ์กับวิศวกรอื่น</a:t>
            </a:r>
          </a:p>
          <a:p>
            <a:r>
              <a:rPr lang="th-TH" dirty="0" smtClean="0"/>
              <a:t>สนับสนุนให้ลูกจ้างหรือผู้ใต้บังคับบัญชาในงานวิชาชีพของตนได้ศึกษาต่อ</a:t>
            </a:r>
          </a:p>
          <a:p>
            <a:r>
              <a:rPr lang="th-TH" dirty="0" smtClean="0"/>
              <a:t>สนับสนุนนิสิตนักศึกษา ในการเพิ่มพูนความรู้ด้านวิชาชีพวิศวกรรม</a:t>
            </a:r>
          </a:p>
          <a:p>
            <a:r>
              <a:rPr lang="th-TH" dirty="0" smtClean="0"/>
              <a:t>สนับสนุนโครงการและกิจการด้านวิศวกรรมขององค์กรวิชาชีพวิศวกรรม และสถาบันการศึกษาต่างๆ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27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1.</a:t>
            </a:r>
            <a:r>
              <a:rPr lang="en-US" dirty="0"/>
              <a:t> </a:t>
            </a:r>
            <a:r>
              <a:rPr lang="th-TH" dirty="0" smtClean="0"/>
              <a:t>วิศวกรต้องรับผิดชอบ และให้ความสำคัญเป็นอันดับแรก ต่อ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th-TH" dirty="0" err="1" smtClean="0"/>
              <a:t>สวัสดิ</a:t>
            </a:r>
            <a:r>
              <a:rPr lang="th-TH" dirty="0" smtClean="0"/>
              <a:t>ภาพ สุขภาพ ความปลอดภัยของสาธารณชน และ สิ่งแวดล้อม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หลีกเลี่ยงไม่รับงานที่จะก่อให้เกิดความไม่เป็นธรรม และความขัดแย้งกันระหว่างผลประโยชน์ ของผู้ว่าจ้างกับผลประโยชน์ของสาธารณชน</a:t>
            </a:r>
          </a:p>
          <a:p>
            <a:r>
              <a:rPr lang="th-TH" dirty="0" smtClean="0"/>
              <a:t>ทำงานให้สอดคล้องกับหลักปฏิบัติในการประกอบวิชาชีพวิศวกรรมที่เป็นที่ยอมรับโดยให้ระมัดระวังในเรื่องเกี่ยวกับความปลอดภัยของชีวิต และสุขภาพของคนงาน และสาธารณชน รวมถึงทรัพย์สินซึ่งอาจจะได้รับผลกระทบจากงานที่อยู่ในความรับผิดชอบของตน</a:t>
            </a:r>
          </a:p>
          <a:p>
            <a:r>
              <a:rPr lang="th-TH" dirty="0" smtClean="0"/>
              <a:t>พยายามป้องกันความเสียหายที่จะเกิดแก่สาธารณชน โดยการแจ้งต่อเจ้าหน้าที่ที่เกี่ยวข้องให้ทราบถึงสถานการณ์อันอาจจะก่อให้เกิดอันตรายแก่สาธารณชนขึ้นได้</a:t>
            </a:r>
          </a:p>
          <a:p>
            <a:r>
              <a:rPr lang="th-TH" dirty="0" smtClean="0"/>
              <a:t>ขจัดการเผยแพร่ข่าวสารอันเป็นเท็จ หรือข่าวสารที่ขยายเกินความจริง หรือไม่ยุติธรรม</a:t>
            </a:r>
          </a:p>
          <a:p>
            <a:r>
              <a:rPr lang="th-TH" dirty="0" smtClean="0"/>
              <a:t>มีส่วนร่วมในการอภิปรายในที่สาธารณะ เกี่ยวกับเรื่องทางวิศวกรรมในขอบเขตที่ตนเชี่ยวชาญ ทั้งนี้โดยพิจารณาแล้วเห็นว่าการกระทำเช่นนี้จะเป็นการส่งเสริมคุณภาพชีวิตที่ดีของสาธารณชน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33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2.</a:t>
            </a:r>
            <a:r>
              <a:rPr lang="en-US" dirty="0"/>
              <a:t> </a:t>
            </a:r>
            <a:r>
              <a:rPr lang="th-TH" dirty="0" smtClean="0"/>
              <a:t>วิศวกรต้องให้ข้อมูล และแสดงความคิดเห็นตามหลักวิชาการ ตามที่ตนทราบอย่างถ่องแท้แก่สาธารณชนด้วยความสัตย์จริง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แถลงถึงความคิดเห็นทางวิศวกรรมต่อสาธารณชน เฉพาะเมื่อตนได้ทราบข้อเท็จจริงเกี่ยวกับเรื่องที่แถลงนั้นอย่างถ่องแท้แล้ว</a:t>
            </a:r>
          </a:p>
          <a:p>
            <a:r>
              <a:rPr lang="th-TH" dirty="0" smtClean="0"/>
              <a:t>ผู้ที่เป็นพยานในศาลต้องให้ถ้อยคำต่อศาลด้วยข้อมูลที่ถูกต้อง และเฉพาะที่ได้รู้ชัดแจ้งเท่านั้น แต่จรรยาบรรณข้อนี้ไม่ได้ห้ามการตอบข้อซักถามที่ต้องใช้การคาดคะเน และพินิจพิจารณาโดยอาศัยความรู้ และประสบการณ์ของตนเอง และความรู้ที่เกี่ยวข้องในวงกว้าง</a:t>
            </a:r>
          </a:p>
          <a:p>
            <a:r>
              <a:rPr lang="th-TH" dirty="0" smtClean="0"/>
              <a:t>เปิดเผยถึงผลประโยชน์ใดๆ ที่ตนเกี่ยวข้อง ที่อาจจะมีผลกระทบต่อดุลยพินิจของตนในเรื่องทางเทคนิคที่ตนกำลังแถลง หรือประจักษ์พยานอยู่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93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ngsana New" panose="02020603050405020304" pitchFamily="18" charset="-34"/>
                <a:cs typeface="Angsana New" panose="02020603050405020304" pitchFamily="18" charset="-34"/>
              </a:rPr>
              <a:t>3</a:t>
            </a:r>
            <a:r>
              <a:rPr lang="en-US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. </a:t>
            </a:r>
            <a:r>
              <a:rPr lang="th-TH" dirty="0" smtClean="0"/>
              <a:t>วิศวกรต้องดำรงและส่งเสริมความซื่อสัตย์สุจริต เกียรติยศ และศักดิ์ศรีของวิชาชีพวิศวกรรม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ปฏิบัติงานที่ได้รับทำ อย่างถูกต้องตามหลักปฏิบัติและวิชาการของวิชาชีพ โดยเคร่งครัด</a:t>
            </a:r>
          </a:p>
          <a:p>
            <a:r>
              <a:rPr lang="th-TH" dirty="0" smtClean="0"/>
              <a:t>ประกอบวิชาชีพด้วยความซื่อสัตย์สุจริต ไม่ใช้วิชาชีพในทางที่ผิดกฎหมาย</a:t>
            </a:r>
          </a:p>
          <a:p>
            <a:r>
              <a:rPr lang="th-TH" dirty="0" smtClean="0"/>
              <a:t>หลีกเลี่ยงการกระทำใดๆ ที่จะนำความเสื่อมเสียมาสู่วิชาชีพวิศวกรรม</a:t>
            </a:r>
          </a:p>
          <a:p>
            <a:r>
              <a:rPr lang="th-TH" dirty="0" smtClean="0"/>
              <a:t>ไม่โฆษณาผลงานของตนเองในลักษณะที่เป็นการโอ้อวด</a:t>
            </a:r>
          </a:p>
          <a:p>
            <a:r>
              <a:rPr lang="th-TH" dirty="0" smtClean="0"/>
              <a:t>ไม่พัวพันเกี่ยวข้องกับธุรกิจหรือประกอบการใดๆ ซึ่งตนรู้อยู่ว่าเป็นการหลอกลวงหรือไม่สุจริต</a:t>
            </a:r>
          </a:p>
          <a:p>
            <a:r>
              <a:rPr lang="th-TH" dirty="0" smtClean="0"/>
              <a:t>ไม่อาศัยการคบหาสมาคมกับบุคคลอื่นๆ หรือหน่วยงานอื่นๆ เพื่อปกปิดการกระทำที่ผิดจรรยาบรรณ</a:t>
            </a:r>
          </a:p>
          <a:p>
            <a:r>
              <a:rPr lang="th-TH" dirty="0" smtClean="0"/>
              <a:t>ไม่ประกอบวิชาชีพร่วมกับวิศวกรที่ปฏิบัติตนผิดจรรยาบรรณ และต้องรายงานต่อพนักงานเจ้าหน้าที่ เมื่อพบว่ามีวิศวกรกระทำผิดจรรยาบรรณ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62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4. </a:t>
            </a:r>
            <a:r>
              <a:rPr lang="th-TH" dirty="0" smtClean="0"/>
              <a:t>วิศวกรต้องปฏิบัติงานเฉพาะที่ตนมีความรู้ความสามารถเท่านั้น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ไม่ประกอบอาชีพวิศวกรรมเกินความรู้ความสามารถที่ตนเองจะทำได้</a:t>
            </a:r>
          </a:p>
          <a:p>
            <a:r>
              <a:rPr lang="th-TH" dirty="0" smtClean="0"/>
              <a:t>ในกรณีที่งานที่ได้รับมอบหมายมานั้น ต้องการความรู้ความสามารถ หรือประสบการณ์อย่างอื่น นอกเหนือจากที่ตนเชี่ยวชาญ วิศวกรต้องแจ้งให้ผู้ว่าจ้าง หรือลูกค้าของตนทราบอย่างตรงไปตรงมา อีกทั้งแนะนำให้รู้จักผู้ที่เหมาะสมกับงานนั้น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88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5. </a:t>
            </a:r>
            <a:r>
              <a:rPr lang="th-TH" dirty="0" smtClean="0"/>
              <a:t>วิศวกรต้องสร้างชื่อเสียงในวิชาชีพจากคุณค่าของงาน และต้องไม่แข่งขันกันอย่างไม่ยุติธรรม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ไม่ใช้ข้อได้เปรียบหรือตำแหน่งอันมีอภิสิทธิ์ ไปแย่งงานจากผู้ประกอบวิชาชีพวิศวกรรมคนอื่นๆ</a:t>
            </a:r>
          </a:p>
          <a:p>
            <a:r>
              <a:rPr lang="th-TH" dirty="0" smtClean="0"/>
              <a:t>ไม่แอบอ้างผลงานของวิศวกรผู้อื่นมาเป็นของตน โดยยึดหลักไว้เสมอว่างานใดที่วิศวกรผู้ใดผู้หนึ่งทำไว้จะต้องให้เกียรติถือว่าเป็นผลงานของวิศวกรผู้นั้น</a:t>
            </a:r>
          </a:p>
          <a:p>
            <a:r>
              <a:rPr lang="th-TH" dirty="0" smtClean="0"/>
              <a:t>ไม่กระทำการใดๆ อันอาจนำมาซึ่งความเสื่อมเสียต่อชื่อเสียง ความก้าวหน้า หรือการปฏิบัติวิชาชีพของวิศวกรอื่น</a:t>
            </a:r>
          </a:p>
          <a:p>
            <a:r>
              <a:rPr lang="th-TH" dirty="0" smtClean="0"/>
              <a:t>ไม่ปลอมแปลงและไม่ให้ข้อมูลที่ผิดพลาดเกี่ยวกับคุณสมบัติ ประสบการณ์ หรือภาระความรับผิดชอบที่ผ่านมาของตน</a:t>
            </a:r>
          </a:p>
          <a:p>
            <a:r>
              <a:rPr lang="th-TH" dirty="0" smtClean="0"/>
              <a:t>ไม่รับทำงานหรือตรวจสอบงานชิ้นเดียวกันกับผู้ประกอบ</a:t>
            </a:r>
            <a:r>
              <a:rPr lang="th-TH" dirty="0" smtClean="0"/>
              <a:t>อาช</a:t>
            </a:r>
            <a:r>
              <a:rPr lang="th-TH" dirty="0"/>
              <a:t>ี</a:t>
            </a:r>
            <a:r>
              <a:rPr lang="th-TH" dirty="0" smtClean="0"/>
              <a:t>พวิ</a:t>
            </a:r>
            <a:r>
              <a:rPr lang="th-TH" dirty="0" smtClean="0"/>
              <a:t>ศวกรรมคนอื่นทำอยู่แล้ว เว้นแต่เป็นการปฏิบัติหน้าที่ หรือได้แจ้งให้ผู้ประกอบการวิชาชีพวิศวกรรมนั้นทราบล่วงหน้าแล้ว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11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5. วิศวกรต้องสร้างชื่อเสียงในวิชาชีพจากคุณค่าของงาน และต้องไม่แข่งขันกันอย่างไม่</a:t>
            </a:r>
            <a:r>
              <a:rPr lang="th-TH" dirty="0" smtClean="0"/>
              <a:t>ยุติธรรม</a:t>
            </a:r>
            <a:r>
              <a:rPr lang="en-US" dirty="0" smtClean="0"/>
              <a:t> (</a:t>
            </a:r>
            <a:r>
              <a:rPr lang="th-TH" dirty="0" smtClean="0"/>
              <a:t>ต่อ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ไม่แทรกแซง</a:t>
            </a:r>
            <a:r>
              <a:rPr lang="th-TH" dirty="0"/>
              <a:t>งานของวิศวกรอื่น เมื่อทราบว่างานนั้นมีวิศวกรอื่นทำงานนั้นอยู่แล้ว ยกเว้นเมื่อผู้ว่าจ้าง</a:t>
            </a:r>
            <a:r>
              <a:rPr lang="th-TH" dirty="0" smtClean="0"/>
              <a:t>ได้บ</a:t>
            </a:r>
            <a:r>
              <a:rPr lang="th-TH" dirty="0"/>
              <a:t>อ</a:t>
            </a:r>
            <a:r>
              <a:rPr lang="th-TH" dirty="0" smtClean="0"/>
              <a:t>กเลิก</a:t>
            </a:r>
            <a:r>
              <a:rPr lang="th-TH" dirty="0"/>
              <a:t>การจ้างกับวิศวกรผู้นั้นเป็นลายลักษณ์อักษรเรียบร้อยแล้ว</a:t>
            </a:r>
          </a:p>
          <a:p>
            <a:r>
              <a:rPr lang="th-TH" dirty="0"/>
              <a:t>ไม่แข่งขันกับวิศวกรอื่นด้วยการตัดราคาค่าจ้างของตนให้ต่ำกว่า โดยเฉพาะเมื่อทราบอัตราค่าจ้างของผู้นั้นแล้ว</a:t>
            </a:r>
          </a:p>
          <a:p>
            <a:r>
              <a:rPr lang="th-TH" dirty="0"/>
              <a:t>ไม่ใช้อิทธิพลใดๆ ในการแข่งขันกับวิศวกรอื่น เพื่อให้ได้มาซึ่งงานนั้น</a:t>
            </a:r>
          </a:p>
          <a:p>
            <a:r>
              <a:rPr lang="th-TH" dirty="0"/>
              <a:t>ไม่เสนอสิ่งตอบแทนใดๆ ทั้งโดยตรงและโดยอ้อม เพื่อให้ได้งานมาทำ</a:t>
            </a:r>
          </a:p>
          <a:p>
            <a:r>
              <a:rPr lang="th-TH" dirty="0"/>
              <a:t>ไม่วิพากษ์วิจารณ์งานของวิศวกรอื่นต่อสาธารณะ เว้นแต่จะเป็นการปฏิบัติหน้าที่</a:t>
            </a:r>
          </a:p>
          <a:p>
            <a:r>
              <a:rPr lang="th-TH" dirty="0"/>
              <a:t>พึงรับงานจากผู้ว่าจ้าง หรือลูกค้า โดยคำนึงถึงความเป็นอิสระเชิงวิชาชีพเป็น</a:t>
            </a:r>
            <a:r>
              <a:rPr lang="th-TH" dirty="0" smtClean="0"/>
              <a:t>สำคัญ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172506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6. </a:t>
            </a:r>
            <a:r>
              <a:rPr lang="th-TH" dirty="0" smtClean="0"/>
              <a:t>วิศวกรต้องรับผิดชอบต่องานและผลงานในวิชาชีพของตน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คำนึงอยู่เสมอว่างานทุกอย่างที่ทำไปนั้น ตนต้องรับผิดชอบตลอดอายุการใช้งานตามวัตถุประสงค์การใช้งานเดิม</a:t>
            </a:r>
          </a:p>
          <a:p>
            <a:r>
              <a:rPr lang="th-TH" dirty="0" smtClean="0"/>
              <a:t>คำนึงอยู่เสมอว่าผลงานที่ตนจะต้องรับผิดชอบนั้น อาจจะได้รับผลกระทบจากภัยธรรมชาติ และสิ่งที่คาดไม่ถึงในอนาคต</a:t>
            </a:r>
          </a:p>
          <a:p>
            <a:r>
              <a:rPr lang="th-TH" dirty="0" smtClean="0"/>
              <a:t>ติดตามผลงานจากการออกแบบ หรือการให้คำปรึกษาของตน ตลอดระยะเวลาที่ผลงานั้นยังมีการใช้งานอยู่ หากทราบว่ามีข้อบกพร่องใดๆ อันอาจก่อให้เกิดความเสียหายแก่ผู้ว่าจ้าง หรือลูกค้า หรือแก่สาธารณชน วิศวกรต้องเร่งรัดจัดการเพื่อให้มีการแก้ไข โดยไม่ต้องให้เจ้าของงานทักท้วงก่อน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24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9585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7. </a:t>
            </a:r>
            <a:r>
              <a:rPr lang="th-TH" dirty="0" smtClean="0"/>
              <a:t>วิศวกรต้องใช้ความรู้และความชำนาญในงานวิชาชีพอย่างซื่อตรง เพื่อผลประโยชน์ของผู้ว่าจ้างหรือลูกค้า ซึ่งตนปฏิบัติงานให้เสมือนเป็นตัวแทนที่ซื่อตรงหรือเป็นผู้ที่ได้รับความไว้วางใจ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60978"/>
            <a:ext cx="10515600" cy="3715984"/>
          </a:xfrm>
        </p:spPr>
        <p:txBody>
          <a:bodyPr>
            <a:normAutofit lnSpcReduction="10000"/>
          </a:bodyPr>
          <a:lstStyle/>
          <a:p>
            <a:r>
              <a:rPr lang="th-TH" dirty="0" smtClean="0"/>
              <a:t>ซื่อตรงต่อผู้ว่าจ้างหรือลูกค้า เมื่อปฏิบัติหน้าที่ในฐานะที่ตนเป็นตัวแทนหรือผู้ได้รับความไว้วางใจจากบุคคลเหล่านั้น</a:t>
            </a:r>
          </a:p>
          <a:p>
            <a:r>
              <a:rPr lang="th-TH" dirty="0" smtClean="0"/>
              <a:t>แสดงสถานะของตนให้ผู้ว่าจ้างทราบก่อนที่จะรับดำเนินการ ในกรณีที่ได้รับแต่งตั้งให้ตัดสินงานหรือสิ่งอื่นที่ตนอาจจะมีผลประโยชน์เกี่ยวข้องอยู่ด้วย</a:t>
            </a:r>
          </a:p>
          <a:p>
            <a:r>
              <a:rPr lang="th-TH" dirty="0" smtClean="0"/>
              <a:t>รับผิดชอบในความเพียงพอทางเทคนิคของงานวิศวกรรม โดยแสดงให้เห็นอย่างชัดเจนเป็นลายลักษณ์อักษร ถึงผลที่จะเกิดขึ้นจากการเปลี่ยนแปลงเนื่องจากผู้มีอำนาจเหนือกว่ามีความเห็นเป็นอย่างอื่น</a:t>
            </a:r>
          </a:p>
          <a:p>
            <a:r>
              <a:rPr lang="th-TH" dirty="0" smtClean="0"/>
              <a:t>ไม่เปิดเผยความลับของงานที่ตนรับทำ เว้นแต่ได้รับอนุญาตจากผู้ว่าจ้าง</a:t>
            </a:r>
          </a:p>
          <a:p>
            <a:r>
              <a:rPr lang="th-TH" dirty="0" smtClean="0"/>
              <a:t>ไม่มีส่วนได้ส่วนเสียในฐานะเป็นผู้รับเหมาหรือร่วมทุน ในการประกวดราคางานซึ่งตนเป็นวิศวกรผู้รับผิดชอบ นอกจากจะได้รับอนุญาตจากผู้</a:t>
            </a:r>
            <a:r>
              <a:rPr lang="th-TH" dirty="0" smtClean="0"/>
              <a:t>ว่าจ้าง</a:t>
            </a:r>
            <a:endParaRPr lang="th-TH" dirty="0" smtClean="0"/>
          </a:p>
        </p:txBody>
      </p:sp>
    </p:spTree>
    <p:extLst>
      <p:ext uri="{BB962C8B-B14F-4D97-AF65-F5344CB8AC3E}">
        <p14:creationId xmlns:p14="http://schemas.microsoft.com/office/powerpoint/2010/main" val="259771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</TotalTime>
  <Words>1393</Words>
  <Application>Microsoft Office PowerPoint</Application>
  <PresentationFormat>Widescreen</PresentationFormat>
  <Paragraphs>59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Angsana New</vt:lpstr>
      <vt:lpstr>Arial</vt:lpstr>
      <vt:lpstr>Calibri</vt:lpstr>
      <vt:lpstr>Calibri Light</vt:lpstr>
      <vt:lpstr>Cordia New</vt:lpstr>
      <vt:lpstr>Office Theme</vt:lpstr>
      <vt:lpstr>จรรยาบรรณวิศวกร </vt:lpstr>
      <vt:lpstr>1. วิศวกรต้องรับผิดชอบ และให้ความสำคัญเป็นอันดับแรก ต่อ  สวัสดิภาพ สุขภาพ ความปลอดภัยของสาธารณชน และ สิ่งแวดล้อม</vt:lpstr>
      <vt:lpstr>2. วิศวกรต้องให้ข้อมูล และแสดงความคิดเห็นตามหลักวิชาการ ตามที่ตนทราบอย่างถ่องแท้แก่สาธารณชนด้วยความสัตย์จริง</vt:lpstr>
      <vt:lpstr>3. วิศวกรต้องดำรงและส่งเสริมความซื่อสัตย์สุจริต เกียรติยศ และศักดิ์ศรีของวิชาชีพวิศวกรรม</vt:lpstr>
      <vt:lpstr>4. วิศวกรต้องปฏิบัติงานเฉพาะที่ตนมีความรู้ความสามารถเท่านั้น</vt:lpstr>
      <vt:lpstr>5. วิศวกรต้องสร้างชื่อเสียงในวิชาชีพจากคุณค่าของงาน และต้องไม่แข่งขันกันอย่างไม่ยุติธรรม</vt:lpstr>
      <vt:lpstr>5. วิศวกรต้องสร้างชื่อเสียงในวิชาชีพจากคุณค่าของงาน และต้องไม่แข่งขันกันอย่างไม่ยุติธรรม (ต่อ)</vt:lpstr>
      <vt:lpstr>6. วิศวกรต้องรับผิดชอบต่องานและผลงานในวิชาชีพของตน</vt:lpstr>
      <vt:lpstr>7. วิศวกรต้องใช้ความรู้และความชำนาญในงานวิชาชีพอย่างซื่อตรง เพื่อผลประโยชน์ของผู้ว่าจ้างหรือลูกค้า ซึ่งตนปฏิบัติงานให้เสมือนเป็นตัวแทนที่ซื่อตรงหรือเป็นผู้ที่ได้รับความไว้วางใจ</vt:lpstr>
      <vt:lpstr>PowerPoint Presentation</vt:lpstr>
      <vt:lpstr>8. วิศวกรพึงพัฒนาและเผยแพร่ความรู้ทางวิชาชีพของตนตลอดเวลาที่ประกอบวิชาชีพวิศวกรรม และให้ความสำคัญในการช่วยเหลือส่งเสริมเพื่อเพิ่มพูนความรู้และประสบการณ์ ให้แก่วิศวกรในความดูแลของตนอย่างจริงจัง</vt:lpstr>
    </vt:vector>
  </TitlesOfParts>
  <Company>COE KKU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wasu.c</dc:creator>
  <cp:lastModifiedBy>wasu.c</cp:lastModifiedBy>
  <cp:revision>10</cp:revision>
  <dcterms:created xsi:type="dcterms:W3CDTF">2016-01-11T07:59:34Z</dcterms:created>
  <dcterms:modified xsi:type="dcterms:W3CDTF">2016-01-12T05:27:36Z</dcterms:modified>
</cp:coreProperties>
</file>